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2813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amma.app"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64546"/>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US"/>
          </a:p>
        </p:txBody>
      </p:sp>
      <p:sp>
        <p:nvSpPr>
          <p:cNvPr id="4" name="Text 1"/>
          <p:cNvSpPr/>
          <p:nvPr/>
        </p:nvSpPr>
        <p:spPr>
          <a:xfrm>
            <a:off x="833199" y="1454467"/>
            <a:ext cx="7477601" cy="2499598"/>
          </a:xfrm>
          <a:prstGeom prst="rect">
            <a:avLst/>
          </a:prstGeom>
          <a:noFill/>
          <a:ln/>
        </p:spPr>
        <p:txBody>
          <a:bodyPr wrap="square" rtlCol="0" anchor="t"/>
          <a:lstStyle/>
          <a:p>
            <a:pPr marL="0" indent="0">
              <a:lnSpc>
                <a:spcPts val="6561"/>
              </a:lnSpc>
              <a:buNone/>
            </a:pPr>
            <a:r>
              <a:rPr lang="en-US" sz="5249" dirty="0">
                <a:solidFill>
                  <a:srgbClr val="F2F0F4"/>
                </a:solidFill>
                <a:latin typeface="Montserrat" pitchFamily="34" charset="0"/>
                <a:ea typeface="Montserrat" pitchFamily="34" charset="-122"/>
                <a:cs typeface="Montserrat" pitchFamily="34" charset="-120"/>
              </a:rPr>
              <a:t>Decision Tree - Giải Thuật Làm Ra Quyết Định Thông Minh</a:t>
            </a:r>
            <a:endParaRPr lang="en-US" sz="5249" dirty="0"/>
          </a:p>
        </p:txBody>
      </p:sp>
      <p:sp>
        <p:nvSpPr>
          <p:cNvPr id="5" name="Text 2"/>
          <p:cNvSpPr/>
          <p:nvPr/>
        </p:nvSpPr>
        <p:spPr>
          <a:xfrm>
            <a:off x="833199" y="4287322"/>
            <a:ext cx="7477601" cy="2487811"/>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Decision tree, một giải thuật toán được sử dụng để giải quyết các vấn đề quyết định phức tạp và đưa ra những sự lựa chọn thông minh dựa trên dữ liệu sẵn có. Khi có một trường hợp mới cần được phân loại hoặc dự đoán, thuật toán sẽ sử dụng cây quyết định để xác định lớp hoặc giá trị dự đoán cho trường hợp này. Decision tree là một trong những thuật toán học máy phổ biến nhất và được sử dụng rộng rãi trong các lĩnh vực như tài chính, y tế, marketing và nhiều lĩnh vực khác</a:t>
            </a:r>
            <a:endParaRPr lang="en-US" sz="1750" dirty="0"/>
          </a:p>
        </p:txBody>
      </p:sp>
      <p:pic>
        <p:nvPicPr>
          <p:cNvPr id="7" name="Image 2"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11" name="Picture 10">
            <a:extLst>
              <a:ext uri="{FF2B5EF4-FFF2-40B4-BE49-F238E27FC236}">
                <a16:creationId xmlns:a16="http://schemas.microsoft.com/office/drawing/2014/main" id="{F6C94461-3C69-19EA-0E92-6EC98048018F}"/>
              </a:ext>
            </a:extLst>
          </p:cNvPr>
          <p:cNvPicPr>
            <a:picLocks noChangeAspect="1"/>
          </p:cNvPicPr>
          <p:nvPr/>
        </p:nvPicPr>
        <p:blipFill rotWithShape="1">
          <a:blip r:embed="rId6"/>
          <a:srcRect l="32727"/>
          <a:stretch/>
        </p:blipFill>
        <p:spPr>
          <a:xfrm>
            <a:off x="8165054" y="32273"/>
            <a:ext cx="7164594"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US"/>
          </a:p>
        </p:txBody>
      </p:sp>
      <p:sp>
        <p:nvSpPr>
          <p:cNvPr id="4" name="Text 1"/>
          <p:cNvSpPr/>
          <p:nvPr/>
        </p:nvSpPr>
        <p:spPr>
          <a:xfrm>
            <a:off x="6319599" y="2890123"/>
            <a:ext cx="536448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Decision Tree là gì?</a:t>
            </a:r>
            <a:endParaRPr lang="en-US" sz="4374" dirty="0"/>
          </a:p>
        </p:txBody>
      </p:sp>
      <p:sp>
        <p:nvSpPr>
          <p:cNvPr id="5" name="Text 2"/>
          <p:cNvSpPr/>
          <p:nvPr/>
        </p:nvSpPr>
        <p:spPr>
          <a:xfrm>
            <a:off x="6319599" y="3917752"/>
            <a:ext cx="747760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Decision Tree là một mô hình quyết định dựa trên việc phân chia tập dữ liệu thành các nhóm con dựa trên các thuộc tính. Nó được sử dụng để dự đoán giá trị đầu ra cho các trường hợp mới dựa trên quy luật đã học từ tập dữ liệu huấn luyện.</a:t>
            </a:r>
            <a:endParaRPr lang="en-US" sz="1750" dirty="0"/>
          </a:p>
        </p:txBody>
      </p:sp>
      <p:pic>
        <p:nvPicPr>
          <p:cNvPr id="6"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pic>
        <p:nvPicPr>
          <p:cNvPr id="9" name="Hình ảnh 8" descr="Ảnh có chứa văn bản, ảnh chụp màn hình, thiết kế đồ họa, áp phích&#10;&#10;Mô tả được tạo tự động">
            <a:extLst>
              <a:ext uri="{FF2B5EF4-FFF2-40B4-BE49-F238E27FC236}">
                <a16:creationId xmlns:a16="http://schemas.microsoft.com/office/drawing/2014/main" id="{269CA8AD-0FB8-726F-A40C-976C3C0DA475}"/>
              </a:ext>
            </a:extLst>
          </p:cNvPr>
          <p:cNvPicPr>
            <a:picLocks noChangeAspect="1"/>
          </p:cNvPicPr>
          <p:nvPr/>
        </p:nvPicPr>
        <p:blipFill>
          <a:blip r:embed="rId7">
            <a:alphaModFix amt="70000"/>
            <a:extLst>
              <a:ext uri="{BEBA8EAE-BF5A-486C-A8C5-ECC9F3942E4B}">
                <a14:imgProps xmlns:a14="http://schemas.microsoft.com/office/drawing/2010/main">
                  <a14:imgLayer r:embed="rId8">
                    <a14:imgEffect>
                      <a14:saturation sat="400000"/>
                    </a14:imgEffect>
                  </a14:imgLayer>
                </a14:imgProps>
              </a:ext>
            </a:extLst>
          </a:blip>
          <a:stretch>
            <a:fillRect/>
          </a:stretch>
        </p:blipFill>
        <p:spPr>
          <a:xfrm>
            <a:off x="-48125" y="-3459738"/>
            <a:ext cx="5534525" cy="1408846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US"/>
          </a:p>
        </p:txBody>
      </p:sp>
      <p:sp>
        <p:nvSpPr>
          <p:cNvPr id="4" name="Text 1"/>
          <p:cNvSpPr/>
          <p:nvPr/>
        </p:nvSpPr>
        <p:spPr>
          <a:xfrm>
            <a:off x="2037993" y="2313980"/>
            <a:ext cx="788670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Ứng dụng của Decision Tree</a:t>
            </a:r>
            <a:endParaRPr lang="en-US" sz="4374" dirty="0"/>
          </a:p>
        </p:txBody>
      </p:sp>
      <p:sp>
        <p:nvSpPr>
          <p:cNvPr id="5" name="Shape 2"/>
          <p:cNvSpPr/>
          <p:nvPr/>
        </p:nvSpPr>
        <p:spPr>
          <a:xfrm>
            <a:off x="2037993" y="3452693"/>
            <a:ext cx="3370064" cy="2462927"/>
          </a:xfrm>
          <a:prstGeom prst="roundRect">
            <a:avLst>
              <a:gd name="adj" fmla="val 4060"/>
            </a:avLst>
          </a:prstGeom>
          <a:solidFill>
            <a:srgbClr val="3C136D"/>
          </a:solidFill>
          <a:ln w="13811">
            <a:solidFill>
              <a:srgbClr val="481782"/>
            </a:solidFill>
            <a:prstDash val="solid"/>
          </a:ln>
        </p:spPr>
        <p:txBody>
          <a:bodyPr/>
          <a:lstStyle/>
          <a:p>
            <a:endParaRPr lang="en-US"/>
          </a:p>
        </p:txBody>
      </p:sp>
      <p:sp>
        <p:nvSpPr>
          <p:cNvPr id="6" name="Text 3"/>
          <p:cNvSpPr/>
          <p:nvPr/>
        </p:nvSpPr>
        <p:spPr>
          <a:xfrm>
            <a:off x="2273975" y="3688675"/>
            <a:ext cx="275844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Phân loại đối tượng</a:t>
            </a:r>
            <a:endParaRPr lang="en-US" sz="2187" dirty="0"/>
          </a:p>
        </p:txBody>
      </p:sp>
      <p:sp>
        <p:nvSpPr>
          <p:cNvPr id="7" name="Text 4"/>
          <p:cNvSpPr/>
          <p:nvPr/>
        </p:nvSpPr>
        <p:spPr>
          <a:xfrm>
            <a:off x="2273975" y="4258032"/>
            <a:ext cx="2898100"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Decision Tree được sử dụng trong việc phân loại đối tượng vào các nhóm dựa trên thuộc tính quan trọng.</a:t>
            </a:r>
            <a:endParaRPr lang="en-US" sz="1750" dirty="0"/>
          </a:p>
        </p:txBody>
      </p:sp>
      <p:sp>
        <p:nvSpPr>
          <p:cNvPr id="8" name="Shape 5"/>
          <p:cNvSpPr/>
          <p:nvPr/>
        </p:nvSpPr>
        <p:spPr>
          <a:xfrm>
            <a:off x="5630228" y="3452693"/>
            <a:ext cx="3370064" cy="2462927"/>
          </a:xfrm>
          <a:prstGeom prst="roundRect">
            <a:avLst>
              <a:gd name="adj" fmla="val 4060"/>
            </a:avLst>
          </a:prstGeom>
          <a:solidFill>
            <a:srgbClr val="3C136D"/>
          </a:solidFill>
          <a:ln w="13811">
            <a:solidFill>
              <a:srgbClr val="481782"/>
            </a:solidFill>
            <a:prstDash val="solid"/>
          </a:ln>
        </p:spPr>
        <p:txBody>
          <a:bodyPr/>
          <a:lstStyle/>
          <a:p>
            <a:endParaRPr lang="en-US"/>
          </a:p>
        </p:txBody>
      </p:sp>
      <p:sp>
        <p:nvSpPr>
          <p:cNvPr id="9" name="Text 6"/>
          <p:cNvSpPr/>
          <p:nvPr/>
        </p:nvSpPr>
        <p:spPr>
          <a:xfrm>
            <a:off x="5866209" y="3688675"/>
            <a:ext cx="222194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Phân tích rủi ro</a:t>
            </a:r>
            <a:endParaRPr lang="en-US" sz="2187" dirty="0"/>
          </a:p>
        </p:txBody>
      </p:sp>
      <p:sp>
        <p:nvSpPr>
          <p:cNvPr id="10" name="Text 7"/>
          <p:cNvSpPr/>
          <p:nvPr/>
        </p:nvSpPr>
        <p:spPr>
          <a:xfrm>
            <a:off x="5866209" y="4258032"/>
            <a:ext cx="2898100"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Nó cung cấp thông tin về rủi ro và hiệu quả của các quyết định dựa trên dữ liệu lịch sử.</a:t>
            </a:r>
            <a:endParaRPr lang="en-US" sz="1750" dirty="0"/>
          </a:p>
        </p:txBody>
      </p:sp>
      <p:sp>
        <p:nvSpPr>
          <p:cNvPr id="11" name="Shape 8"/>
          <p:cNvSpPr/>
          <p:nvPr/>
        </p:nvSpPr>
        <p:spPr>
          <a:xfrm>
            <a:off x="9222462" y="3452693"/>
            <a:ext cx="3370064" cy="2462927"/>
          </a:xfrm>
          <a:prstGeom prst="roundRect">
            <a:avLst>
              <a:gd name="adj" fmla="val 4060"/>
            </a:avLst>
          </a:prstGeom>
          <a:solidFill>
            <a:srgbClr val="3C136D"/>
          </a:solidFill>
          <a:ln w="13811">
            <a:solidFill>
              <a:srgbClr val="481782"/>
            </a:solidFill>
            <a:prstDash val="solid"/>
          </a:ln>
        </p:spPr>
        <p:txBody>
          <a:bodyPr/>
          <a:lstStyle/>
          <a:p>
            <a:endParaRPr lang="en-US"/>
          </a:p>
        </p:txBody>
      </p:sp>
      <p:sp>
        <p:nvSpPr>
          <p:cNvPr id="12" name="Text 9"/>
          <p:cNvSpPr/>
          <p:nvPr/>
        </p:nvSpPr>
        <p:spPr>
          <a:xfrm>
            <a:off x="9458444" y="3688675"/>
            <a:ext cx="222194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Dự đoán giá trị</a:t>
            </a:r>
            <a:endParaRPr lang="en-US" sz="2187" dirty="0"/>
          </a:p>
        </p:txBody>
      </p:sp>
      <p:sp>
        <p:nvSpPr>
          <p:cNvPr id="13" name="Text 10"/>
          <p:cNvSpPr/>
          <p:nvPr/>
        </p:nvSpPr>
        <p:spPr>
          <a:xfrm>
            <a:off x="9458444" y="4258032"/>
            <a:ext cx="2898100"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Decision Tree học các quy luật từ dữ liệu đã biết để dự đoán giá trị đầu ra cho dữ liệu mới.</a:t>
            </a:r>
            <a:endParaRPr lang="en-US" sz="1750" dirty="0"/>
          </a:p>
        </p:txBody>
      </p:sp>
      <p:pic>
        <p:nvPicPr>
          <p:cNvPr id="14"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US"/>
          </a:p>
        </p:txBody>
      </p:sp>
      <p:sp>
        <p:nvSpPr>
          <p:cNvPr id="4" name="Text 1"/>
          <p:cNvSpPr/>
          <p:nvPr/>
        </p:nvSpPr>
        <p:spPr>
          <a:xfrm>
            <a:off x="2037993" y="1254085"/>
            <a:ext cx="10554414"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Nguyên lý hoạt động của Decision Tree</a:t>
            </a:r>
            <a:endParaRPr lang="en-US" sz="4374" dirty="0"/>
          </a:p>
        </p:txBody>
      </p:sp>
      <p:sp>
        <p:nvSpPr>
          <p:cNvPr id="5" name="Shape 2"/>
          <p:cNvSpPr/>
          <p:nvPr/>
        </p:nvSpPr>
        <p:spPr>
          <a:xfrm>
            <a:off x="7293054" y="3087172"/>
            <a:ext cx="44410" cy="3888224"/>
          </a:xfrm>
          <a:prstGeom prst="rect">
            <a:avLst/>
          </a:prstGeom>
          <a:solidFill>
            <a:srgbClr val="481782"/>
          </a:solidFill>
          <a:ln/>
        </p:spPr>
        <p:txBody>
          <a:bodyPr/>
          <a:lstStyle/>
          <a:p>
            <a:endParaRPr lang="en-US"/>
          </a:p>
        </p:txBody>
      </p:sp>
      <p:sp>
        <p:nvSpPr>
          <p:cNvPr id="6" name="Shape 3"/>
          <p:cNvSpPr/>
          <p:nvPr/>
        </p:nvSpPr>
        <p:spPr>
          <a:xfrm>
            <a:off x="7565172" y="3488472"/>
            <a:ext cx="777597" cy="44410"/>
          </a:xfrm>
          <a:prstGeom prst="rect">
            <a:avLst/>
          </a:prstGeom>
          <a:solidFill>
            <a:srgbClr val="481782"/>
          </a:solidFill>
          <a:ln/>
        </p:spPr>
        <p:txBody>
          <a:bodyPr/>
          <a:lstStyle/>
          <a:p>
            <a:endParaRPr lang="en-US"/>
          </a:p>
        </p:txBody>
      </p:sp>
      <p:sp>
        <p:nvSpPr>
          <p:cNvPr id="7" name="Shape 4"/>
          <p:cNvSpPr/>
          <p:nvPr/>
        </p:nvSpPr>
        <p:spPr>
          <a:xfrm>
            <a:off x="7065228" y="3260765"/>
            <a:ext cx="499943" cy="499943"/>
          </a:xfrm>
          <a:prstGeom prst="roundRect">
            <a:avLst>
              <a:gd name="adj" fmla="val 20000"/>
            </a:avLst>
          </a:prstGeom>
          <a:solidFill>
            <a:srgbClr val="3C136D"/>
          </a:solidFill>
          <a:ln w="13811">
            <a:solidFill>
              <a:srgbClr val="481782"/>
            </a:solidFill>
            <a:prstDash val="solid"/>
          </a:ln>
        </p:spPr>
        <p:txBody>
          <a:bodyPr/>
          <a:lstStyle/>
          <a:p>
            <a:endParaRPr lang="en-US"/>
          </a:p>
        </p:txBody>
      </p:sp>
      <p:sp>
        <p:nvSpPr>
          <p:cNvPr id="8" name="Text 5"/>
          <p:cNvSpPr/>
          <p:nvPr/>
        </p:nvSpPr>
        <p:spPr>
          <a:xfrm>
            <a:off x="7254180" y="3302437"/>
            <a:ext cx="12192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9" name="Text 6"/>
          <p:cNvSpPr/>
          <p:nvPr/>
        </p:nvSpPr>
        <p:spPr>
          <a:xfrm>
            <a:off x="8537258" y="3309342"/>
            <a:ext cx="284226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Lựa chọn thuộc tính</a:t>
            </a:r>
            <a:endParaRPr lang="en-US" sz="2187" dirty="0"/>
          </a:p>
        </p:txBody>
      </p:sp>
      <p:sp>
        <p:nvSpPr>
          <p:cNvPr id="10" name="Text 7"/>
          <p:cNvSpPr/>
          <p:nvPr/>
        </p:nvSpPr>
        <p:spPr>
          <a:xfrm>
            <a:off x="8537258" y="3878699"/>
            <a:ext cx="4055150" cy="710803"/>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Tìm thuộc tính tốt nhất để phân chia tập dữ liệu.</a:t>
            </a:r>
            <a:endParaRPr lang="en-US" sz="1750" dirty="0"/>
          </a:p>
        </p:txBody>
      </p:sp>
      <p:sp>
        <p:nvSpPr>
          <p:cNvPr id="11" name="Shape 8"/>
          <p:cNvSpPr/>
          <p:nvPr/>
        </p:nvSpPr>
        <p:spPr>
          <a:xfrm>
            <a:off x="6287631" y="4599325"/>
            <a:ext cx="777597" cy="44410"/>
          </a:xfrm>
          <a:prstGeom prst="rect">
            <a:avLst/>
          </a:prstGeom>
          <a:solidFill>
            <a:srgbClr val="481782"/>
          </a:solidFill>
          <a:ln/>
        </p:spPr>
        <p:txBody>
          <a:bodyPr/>
          <a:lstStyle/>
          <a:p>
            <a:endParaRPr lang="en-US"/>
          </a:p>
        </p:txBody>
      </p:sp>
      <p:sp>
        <p:nvSpPr>
          <p:cNvPr id="12" name="Shape 9"/>
          <p:cNvSpPr/>
          <p:nvPr/>
        </p:nvSpPr>
        <p:spPr>
          <a:xfrm>
            <a:off x="7065228" y="4371618"/>
            <a:ext cx="499943" cy="499943"/>
          </a:xfrm>
          <a:prstGeom prst="roundRect">
            <a:avLst>
              <a:gd name="adj" fmla="val 20000"/>
            </a:avLst>
          </a:prstGeom>
          <a:solidFill>
            <a:srgbClr val="3C136D"/>
          </a:solidFill>
          <a:ln w="13811">
            <a:solidFill>
              <a:srgbClr val="481782"/>
            </a:solidFill>
            <a:prstDash val="solid"/>
          </a:ln>
        </p:spPr>
        <p:txBody>
          <a:bodyPr/>
          <a:lstStyle/>
          <a:p>
            <a:endParaRPr lang="en-US"/>
          </a:p>
        </p:txBody>
      </p:sp>
      <p:sp>
        <p:nvSpPr>
          <p:cNvPr id="13" name="Text 10"/>
          <p:cNvSpPr/>
          <p:nvPr/>
        </p:nvSpPr>
        <p:spPr>
          <a:xfrm>
            <a:off x="7219890" y="4413290"/>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4" name="Text 11"/>
          <p:cNvSpPr/>
          <p:nvPr/>
        </p:nvSpPr>
        <p:spPr>
          <a:xfrm>
            <a:off x="3616643" y="4420195"/>
            <a:ext cx="2476500" cy="347186"/>
          </a:xfrm>
          <a:prstGeom prst="rect">
            <a:avLst/>
          </a:prstGeom>
          <a:noFill/>
          <a:ln/>
        </p:spPr>
        <p:txBody>
          <a:bodyPr wrap="none" rtlCol="0" anchor="t"/>
          <a:lstStyle/>
          <a:p>
            <a:pPr marL="0" indent="0" algn="r">
              <a:lnSpc>
                <a:spcPts val="2734"/>
              </a:lnSpc>
              <a:buNone/>
            </a:pPr>
            <a:r>
              <a:rPr lang="en-US" sz="2187" dirty="0">
                <a:solidFill>
                  <a:srgbClr val="DCD7E5"/>
                </a:solidFill>
                <a:latin typeface="Montserrat" pitchFamily="34" charset="0"/>
                <a:ea typeface="Montserrat" pitchFamily="34" charset="-122"/>
                <a:cs typeface="Montserrat" pitchFamily="34" charset="-120"/>
              </a:rPr>
              <a:t>Xây dựng cây con</a:t>
            </a:r>
            <a:endParaRPr lang="en-US" sz="2187" dirty="0"/>
          </a:p>
        </p:txBody>
      </p:sp>
      <p:sp>
        <p:nvSpPr>
          <p:cNvPr id="15" name="Text 12"/>
          <p:cNvSpPr/>
          <p:nvPr/>
        </p:nvSpPr>
        <p:spPr>
          <a:xfrm>
            <a:off x="2037993" y="4989552"/>
            <a:ext cx="4055150" cy="710803"/>
          </a:xfrm>
          <a:prstGeom prst="rect">
            <a:avLst/>
          </a:prstGeom>
          <a:noFill/>
          <a:ln/>
        </p:spPr>
        <p:txBody>
          <a:bodyPr wrap="square" rtlCol="0" anchor="t"/>
          <a:lstStyle/>
          <a:p>
            <a:pPr marL="0" indent="0" algn="r">
              <a:lnSpc>
                <a:spcPts val="2799"/>
              </a:lnSpc>
              <a:buNone/>
            </a:pPr>
            <a:r>
              <a:rPr lang="en-US" sz="1750" dirty="0">
                <a:solidFill>
                  <a:srgbClr val="DCD7E5"/>
                </a:solidFill>
                <a:latin typeface="Heebo" pitchFamily="34" charset="0"/>
                <a:ea typeface="Heebo" pitchFamily="34" charset="-122"/>
                <a:cs typeface="Heebo" pitchFamily="34" charset="-120"/>
              </a:rPr>
              <a:t>Phân chia tập dữ liệu thành các nhóm con dựa trên thuộc tính đã chọn.</a:t>
            </a:r>
            <a:endParaRPr lang="en-US" sz="1750" dirty="0"/>
          </a:p>
        </p:txBody>
      </p:sp>
      <p:sp>
        <p:nvSpPr>
          <p:cNvPr id="16" name="Shape 13"/>
          <p:cNvSpPr/>
          <p:nvPr/>
        </p:nvSpPr>
        <p:spPr>
          <a:xfrm>
            <a:off x="7565172" y="5599093"/>
            <a:ext cx="777597" cy="44410"/>
          </a:xfrm>
          <a:prstGeom prst="rect">
            <a:avLst/>
          </a:prstGeom>
          <a:solidFill>
            <a:srgbClr val="481782"/>
          </a:solidFill>
          <a:ln/>
        </p:spPr>
        <p:txBody>
          <a:bodyPr/>
          <a:lstStyle/>
          <a:p>
            <a:endParaRPr lang="en-US"/>
          </a:p>
        </p:txBody>
      </p:sp>
      <p:sp>
        <p:nvSpPr>
          <p:cNvPr id="17" name="Shape 14"/>
          <p:cNvSpPr/>
          <p:nvPr/>
        </p:nvSpPr>
        <p:spPr>
          <a:xfrm>
            <a:off x="7065228" y="5371386"/>
            <a:ext cx="499943" cy="499943"/>
          </a:xfrm>
          <a:prstGeom prst="roundRect">
            <a:avLst>
              <a:gd name="adj" fmla="val 20000"/>
            </a:avLst>
          </a:prstGeom>
          <a:solidFill>
            <a:srgbClr val="3C136D"/>
          </a:solidFill>
          <a:ln w="13811">
            <a:solidFill>
              <a:srgbClr val="481782"/>
            </a:solidFill>
            <a:prstDash val="solid"/>
          </a:ln>
        </p:spPr>
        <p:txBody>
          <a:bodyPr/>
          <a:lstStyle/>
          <a:p>
            <a:endParaRPr lang="en-US"/>
          </a:p>
        </p:txBody>
      </p:sp>
      <p:sp>
        <p:nvSpPr>
          <p:cNvPr id="18" name="Text 15"/>
          <p:cNvSpPr/>
          <p:nvPr/>
        </p:nvSpPr>
        <p:spPr>
          <a:xfrm>
            <a:off x="7219890" y="5413058"/>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19" name="Text 16"/>
          <p:cNvSpPr/>
          <p:nvPr/>
        </p:nvSpPr>
        <p:spPr>
          <a:xfrm>
            <a:off x="8537258" y="5419963"/>
            <a:ext cx="2446020"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Xác định quy luật</a:t>
            </a:r>
            <a:endParaRPr lang="en-US" sz="2187" dirty="0"/>
          </a:p>
        </p:txBody>
      </p:sp>
      <p:sp>
        <p:nvSpPr>
          <p:cNvPr id="20" name="Text 17"/>
          <p:cNvSpPr/>
          <p:nvPr/>
        </p:nvSpPr>
        <p:spPr>
          <a:xfrm>
            <a:off x="8537258" y="5989320"/>
            <a:ext cx="4055150" cy="710803"/>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Đưa ra quyết định dựa trên các thuộc tính của dữ liệu và các nhóm con đã tạo.</a:t>
            </a:r>
            <a:endParaRPr lang="en-US" sz="1750" dirty="0"/>
          </a:p>
        </p:txBody>
      </p:sp>
      <p:pic>
        <p:nvPicPr>
          <p:cNvPr id="21"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US"/>
          </a:p>
        </p:txBody>
      </p:sp>
      <p:sp>
        <p:nvSpPr>
          <p:cNvPr id="4" name="Text 1"/>
          <p:cNvSpPr/>
          <p:nvPr/>
        </p:nvSpPr>
        <p:spPr>
          <a:xfrm>
            <a:off x="833199" y="2720697"/>
            <a:ext cx="7477601"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Ý nghĩa của entropy trong Decision Tree</a:t>
            </a:r>
            <a:endParaRPr lang="en-US" sz="4374" dirty="0"/>
          </a:p>
        </p:txBody>
      </p:sp>
      <p:sp>
        <p:nvSpPr>
          <p:cNvPr id="5" name="Text 2"/>
          <p:cNvSpPr/>
          <p:nvPr/>
        </p:nvSpPr>
        <p:spPr>
          <a:xfrm>
            <a:off x="833199" y="4442698"/>
            <a:ext cx="7477601"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Entropy đo lường mức độ không chắc chắn của dữ liệu. Trong Decision Tree, entropy được sử dụng để tìm thuộc tính phân chia tốt nhất. Giá trị entropy càng thấp thì việc phân chia dữ liệu càng tốt và quyết định càng chính xác.</a:t>
            </a:r>
            <a:endParaRPr lang="en-US" sz="1750" dirty="0"/>
          </a:p>
        </p:txBody>
      </p:sp>
      <p:pic>
        <p:nvPicPr>
          <p:cNvPr id="6"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pic>
        <p:nvPicPr>
          <p:cNvPr id="9" name="Hình ảnh 8" descr="Ảnh có chứa hệ thống chiếu sáng, tác phẩm nghệ thuật, bóng rọi, tường&#10;&#10;Mô tả được tạo tự động">
            <a:extLst>
              <a:ext uri="{FF2B5EF4-FFF2-40B4-BE49-F238E27FC236}">
                <a16:creationId xmlns:a16="http://schemas.microsoft.com/office/drawing/2014/main" id="{28BDAEF0-FDDF-990F-B994-EF34E4CF5E64}"/>
              </a:ext>
            </a:extLst>
          </p:cNvPr>
          <p:cNvPicPr>
            <a:picLocks noChangeAspect="1"/>
          </p:cNvPicPr>
          <p:nvPr/>
        </p:nvPicPr>
        <p:blipFill rotWithShape="1">
          <a:blip r:embed="rId7">
            <a:alphaModFix/>
            <a:extLst>
              <a:ext uri="{BEBA8EAE-BF5A-486C-A8C5-ECC9F3942E4B}">
                <a14:imgProps xmlns:a14="http://schemas.microsoft.com/office/drawing/2010/main">
                  <a14:imgLayer r:embed="rId8">
                    <a14:imgEffect>
                      <a14:saturation sat="200000"/>
                    </a14:imgEffect>
                  </a14:imgLayer>
                </a14:imgProps>
              </a:ext>
            </a:extLst>
          </a:blip>
          <a:srcRect l="23113" t="-1467" r="21459" b="-30513"/>
          <a:stretch/>
        </p:blipFill>
        <p:spPr>
          <a:xfrm>
            <a:off x="9144000" y="1135782"/>
            <a:ext cx="5486400" cy="82296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D0A2C">
              <a:alpha val="80000"/>
            </a:srgbClr>
          </a:solidFill>
          <a:ln/>
        </p:spPr>
        <p:txBody>
          <a:bodyPr/>
          <a:lstStyle/>
          <a:p>
            <a:endParaRPr lang="en-US"/>
          </a:p>
        </p:txBody>
      </p:sp>
      <p:sp>
        <p:nvSpPr>
          <p:cNvPr id="6" name="Text 2"/>
          <p:cNvSpPr/>
          <p:nvPr/>
        </p:nvSpPr>
        <p:spPr>
          <a:xfrm>
            <a:off x="2037993" y="2720697"/>
            <a:ext cx="10554414"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Ý nghĩa của gini index trong Decision Tree</a:t>
            </a:r>
            <a:endParaRPr lang="en-US" sz="4374" dirty="0"/>
          </a:p>
        </p:txBody>
      </p:sp>
      <p:sp>
        <p:nvSpPr>
          <p:cNvPr id="7" name="Text 3"/>
          <p:cNvSpPr/>
          <p:nvPr/>
        </p:nvSpPr>
        <p:spPr>
          <a:xfrm>
            <a:off x="2037993" y="4442698"/>
            <a:ext cx="10554414"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Gini index trong cây quyết định là một độ đo của sự tinh khiết của tập dữ liệu. Nó đo lường xác suất một mẫu được phân loại sai khi được phân loại ngẫu nhiên theo phân phối của các lớp trong tập dữ liệu. Giá trị Gini index càng thấp, tức là tập dữ liệu càng tinh khiết và ngược lại.</a:t>
            </a:r>
            <a:endParaRPr lang="en-US" sz="1750" dirty="0"/>
          </a:p>
        </p:txBody>
      </p:sp>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US"/>
          </a:p>
        </p:txBody>
      </p:sp>
      <p:sp>
        <p:nvSpPr>
          <p:cNvPr id="4" name="Text 1"/>
          <p:cNvSpPr/>
          <p:nvPr/>
        </p:nvSpPr>
        <p:spPr>
          <a:xfrm>
            <a:off x="6319599" y="2418040"/>
            <a:ext cx="7477601"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Cách tính entropy và gini index</a:t>
            </a:r>
            <a:endParaRPr lang="en-US" sz="4374" dirty="0"/>
          </a:p>
        </p:txBody>
      </p:sp>
      <p:sp>
        <p:nvSpPr>
          <p:cNvPr id="5" name="Text 2"/>
          <p:cNvSpPr/>
          <p:nvPr/>
        </p:nvSpPr>
        <p:spPr>
          <a:xfrm>
            <a:off x="6319599" y="4140041"/>
            <a:ext cx="7477601"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Entropy được tính bằng cách tính toán tổng của (-p*log2(p)) cho từng lớp dữ liệu, trong đó p là tỷ lệ mẫu thuộc lớp đó trong tập dữ liệu.</a:t>
            </a:r>
            <a:endParaRPr lang="en-US" sz="1750" dirty="0"/>
          </a:p>
        </p:txBody>
      </p:sp>
      <p:sp>
        <p:nvSpPr>
          <p:cNvPr id="6" name="Text 3"/>
          <p:cNvSpPr/>
          <p:nvPr/>
        </p:nvSpPr>
        <p:spPr>
          <a:xfrm>
            <a:off x="6319599" y="5100757"/>
            <a:ext cx="7477601"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Gini index được tính bằng cách tính toán 1 - tổng của (p^2) cho từng lớp dữ liệu, trong đó p là tỷ lệ mẫu thuộc lớp đó trong tập dữ liệu.</a:t>
            </a:r>
            <a:endParaRPr lang="en-US" sz="1750" dirty="0"/>
          </a:p>
        </p:txBody>
      </p:sp>
      <p:pic>
        <p:nvPicPr>
          <p:cNvPr id="7"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
        <p:nvSpPr>
          <p:cNvPr id="11" name="Bong bóng Lời nói: Hình chữ nhật với Góc Tròn 10">
            <a:extLst>
              <a:ext uri="{FF2B5EF4-FFF2-40B4-BE49-F238E27FC236}">
                <a16:creationId xmlns:a16="http://schemas.microsoft.com/office/drawing/2014/main" id="{4C0D9FEF-B0BD-B473-63DC-4DC138EDB8F7}"/>
              </a:ext>
            </a:extLst>
          </p:cNvPr>
          <p:cNvSpPr/>
          <p:nvPr/>
        </p:nvSpPr>
        <p:spPr>
          <a:xfrm>
            <a:off x="833200" y="1351710"/>
            <a:ext cx="4174958" cy="1383632"/>
          </a:xfrm>
          <a:prstGeom prst="wedgeRoundRectCallout">
            <a:avLst>
              <a:gd name="adj1" fmla="val 46602"/>
              <a:gd name="adj2" fmla="val 99891"/>
              <a:gd name="adj3" fmla="val 1666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4" name="Hình ảnh 13">
            <a:extLst>
              <a:ext uri="{FF2B5EF4-FFF2-40B4-BE49-F238E27FC236}">
                <a16:creationId xmlns:a16="http://schemas.microsoft.com/office/drawing/2014/main" id="{C027A446-909F-94B7-E9BE-D3DD51B07C65}"/>
              </a:ext>
            </a:extLst>
          </p:cNvPr>
          <p:cNvPicPr>
            <a:picLocks noChangeAspect="1"/>
          </p:cNvPicPr>
          <p:nvPr/>
        </p:nvPicPr>
        <p:blipFill>
          <a:blip r:embed="rId7"/>
          <a:stretch>
            <a:fillRect/>
          </a:stretch>
        </p:blipFill>
        <p:spPr>
          <a:xfrm>
            <a:off x="1124207" y="1565292"/>
            <a:ext cx="3702116" cy="973063"/>
          </a:xfrm>
          <a:prstGeom prst="rect">
            <a:avLst/>
          </a:prstGeom>
          <a:ln>
            <a:noFill/>
          </a:ln>
          <a:effectLst>
            <a:softEdge rad="11250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US"/>
          </a:p>
        </p:txBody>
      </p:sp>
      <p:sp>
        <p:nvSpPr>
          <p:cNvPr id="4" name="Text 1"/>
          <p:cNvSpPr/>
          <p:nvPr/>
        </p:nvSpPr>
        <p:spPr>
          <a:xfrm>
            <a:off x="2037993" y="4456628"/>
            <a:ext cx="890016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Ví dụ minh họa về Decision Tree</a:t>
            </a:r>
            <a:endParaRPr lang="en-US" sz="4374" dirty="0"/>
          </a:p>
        </p:txBody>
      </p:sp>
      <p:sp>
        <p:nvSpPr>
          <p:cNvPr id="5" name="Text 2"/>
          <p:cNvSpPr/>
          <p:nvPr/>
        </p:nvSpPr>
        <p:spPr>
          <a:xfrm>
            <a:off x="2037993" y="5484257"/>
            <a:ext cx="10554414"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Giả sử chúng ta muốn xây dựng một Decision Tree để phân loại loại xe hơi "Sedan" và "SUV" dựa trên hai thuộc tính: "Kích thước" và "Tiện nghi". Dựa vào tập dữ liệu huấn luyện, Decision Tree sẽ học quy luật và có thể phân loại các xe mới dựa trên thuộc tính này.</a:t>
            </a:r>
            <a:endParaRPr lang="en-US" sz="1750" dirty="0"/>
          </a:p>
        </p:txBody>
      </p:sp>
      <p:pic>
        <p:nvPicPr>
          <p:cNvPr id="6" name="Image 1" descr="preencoded.png"/>
          <p:cNvPicPr>
            <a:picLocks noChangeAspect="1"/>
          </p:cNvPicPr>
          <p:nvPr/>
        </p:nvPicPr>
        <p:blipFill>
          <a:blip r:embed="rId4"/>
          <a:stretch>
            <a:fillRect/>
          </a:stretch>
        </p:blipFill>
        <p:spPr>
          <a:xfrm>
            <a:off x="0" y="0"/>
            <a:ext cx="14630400" cy="2777490"/>
          </a:xfrm>
          <a:prstGeom prst="rect">
            <a:avLst/>
          </a:prstGeom>
        </p:spPr>
      </p:pic>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TotalTime>
  <Words>623</Words>
  <Application>Microsoft Office PowerPoint</Application>
  <PresentationFormat>Custom</PresentationFormat>
  <Paragraphs>38</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Aptos</vt:lpstr>
      <vt:lpstr>Arial</vt:lpstr>
      <vt:lpstr>Calibri</vt:lpstr>
      <vt:lpstr>Heebo</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Nhật Trần</cp:lastModifiedBy>
  <cp:revision>3</cp:revision>
  <dcterms:created xsi:type="dcterms:W3CDTF">2023-10-10T07:13:42Z</dcterms:created>
  <dcterms:modified xsi:type="dcterms:W3CDTF">2023-10-10T08:21:15Z</dcterms:modified>
</cp:coreProperties>
</file>